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39" r:id="rId3"/>
    <p:sldId id="275" r:id="rId4"/>
    <p:sldId id="257" r:id="rId5"/>
    <p:sldId id="279" r:id="rId6"/>
    <p:sldId id="338" r:id="rId7"/>
    <p:sldId id="340" r:id="rId8"/>
    <p:sldId id="344" r:id="rId9"/>
    <p:sldId id="343" r:id="rId10"/>
    <p:sldId id="269" r:id="rId11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EF"/>
    <a:srgbClr val="D1D3D4"/>
    <a:srgbClr val="939598"/>
    <a:srgbClr val="8ED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3FD9B81-9D22-4575-83E3-4504237C921F}" type="datetimeFigureOut">
              <a:rPr lang="cs-CZ"/>
              <a:pPr>
                <a:defRPr/>
              </a:pPr>
              <a:t>23.8.2017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01F507C-44C0-4E03-96AC-4D3438A81E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81781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82F8FBF-65A9-46AC-BE10-D4801CCB6612}" type="datetimeFigureOut">
              <a:rPr lang="cs-CZ"/>
              <a:pPr>
                <a:defRPr/>
              </a:pPr>
              <a:t>23.8.2017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1187282-EA32-4E55-AA26-2B99088D45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136120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62379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096220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B25A7-0DA8-46DE-870B-9C0C0C842BEF}" type="datetime1">
              <a:rPr lang="cs-CZ"/>
              <a:pPr>
                <a:defRPr/>
              </a:pPr>
              <a:t>23.8.2017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50846-47D7-47C3-BB64-462C6C517A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96EF3-8533-4E41-8B19-C727C3C5B4E6}" type="datetime1">
              <a:rPr lang="cs-CZ"/>
              <a:pPr>
                <a:defRPr/>
              </a:pPr>
              <a:t>23.8.2017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7777F-ED21-4CCC-B3FD-A7A86E2F6F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B7947-3C45-4D39-9F99-43FD05C11DAF}" type="datetime1">
              <a:rPr lang="cs-CZ"/>
              <a:pPr>
                <a:defRPr/>
              </a:pPr>
              <a:t>23.8.2017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354A9-B40C-40C1-BC01-42D6B88907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10242-6177-4DDD-91D0-C4757F93F2A7}" type="datetime1">
              <a:rPr lang="cs-CZ"/>
              <a:pPr>
                <a:defRPr/>
              </a:pPr>
              <a:t>23.8.2017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89E64-2405-4CEB-97C3-99CD3B6529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B89B3-AC5D-4663-AB23-FA0F554782E7}" type="datetime1">
              <a:rPr lang="cs-CZ"/>
              <a:pPr>
                <a:defRPr/>
              </a:pPr>
              <a:t>23.8.2017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2A183-E235-4E66-84D2-B551F28DA2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1B61D-4B84-48E5-8F88-995E5CAF0680}" type="datetime1">
              <a:rPr lang="cs-CZ"/>
              <a:pPr>
                <a:defRPr/>
              </a:pPr>
              <a:t>23.8.2017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B0DB4-BBA8-4B17-8833-A215D4E15D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8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05297-25E5-4750-B219-0EE06E4E0DB5}" type="datetime1">
              <a:rPr lang="cs-CZ"/>
              <a:pPr>
                <a:defRPr/>
              </a:pPr>
              <a:t>23.8.2017</a:t>
            </a:fld>
            <a:endParaRPr lang="cs-CZ"/>
          </a:p>
        </p:txBody>
      </p:sp>
      <p:sp>
        <p:nvSpPr>
          <p:cNvPr id="9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48ADA-F18B-4D37-BB05-5D73F4CC48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CFB03-3012-4868-865F-384A25371C05}" type="datetime1">
              <a:rPr lang="cs-CZ"/>
              <a:pPr>
                <a:defRPr/>
              </a:pPr>
              <a:t>23.8.2017</a:t>
            </a:fld>
            <a:endParaRPr lang="cs-CZ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54C4B-FE1F-4FAD-B55B-3E2522A2EF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FFC50-B377-4C8D-9DF6-F78865B5FEB4}" type="datetime1">
              <a:rPr lang="cs-CZ"/>
              <a:pPr>
                <a:defRPr/>
              </a:pPr>
              <a:t>23.8.2017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99B6F-E375-4EE9-9FCC-4212913F18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A0D94-FD71-464C-8587-9D8F61B51F20}" type="datetime1">
              <a:rPr lang="cs-CZ"/>
              <a:pPr>
                <a:defRPr/>
              </a:pPr>
              <a:t>23.8.2017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1388F-7714-4B79-894F-467DB5C6A2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78BD2-7FF3-43C8-9D3F-1EAC2982C47E}" type="datetime1">
              <a:rPr lang="cs-CZ"/>
              <a:pPr>
                <a:defRPr/>
              </a:pPr>
              <a:t>23.8.2017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06FB1-19D3-4248-8A22-ABA72FEC72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0AA874-F959-4769-A787-20D42EAD7EE4}" type="datetime1">
              <a:rPr lang="cs-CZ"/>
              <a:pPr>
                <a:defRPr/>
              </a:pPr>
              <a:t>23.8.2017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A2994E-B4CE-47E5-A166-D2A2083FD9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kubicek@ipr.praha.eu" TargetMode="External"/><Relationship Id="rId4" Type="http://schemas.openxmlformats.org/officeDocument/2006/relationships/hyperlink" Target="mailto:keinwachterova@ipr.praha.e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penizeproprahu.cz/vyzva-c-16-iti-zvysovani-atraktivity-uzivani-mestske-hromadne-dopravy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 descr="C:\Users\kriegischova\Desktop\2016_01_19_mapa_titulk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66725"/>
            <a:ext cx="4829175" cy="544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067944" y="1412776"/>
            <a:ext cx="7268344" cy="2303289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dirty="0" smtClean="0"/>
              <a:t>Pracovní skupina </a:t>
            </a:r>
            <a:r>
              <a:rPr lang="cs-CZ" sz="6000" u="sng" dirty="0" smtClean="0"/>
              <a:t/>
            </a:r>
            <a:br>
              <a:rPr lang="cs-CZ" sz="6000" u="sng" dirty="0" smtClean="0"/>
            </a:br>
            <a:r>
              <a:rPr lang="cs-CZ" sz="6000" u="sng" dirty="0" smtClean="0"/>
              <a:t>Parkoviště P+R</a:t>
            </a:r>
            <a:r>
              <a:rPr lang="cs-CZ" sz="53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sz="53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cs-CZ" sz="3100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067944" y="4221088"/>
            <a:ext cx="4946682" cy="2348880"/>
          </a:xfrm>
        </p:spPr>
        <p:txBody>
          <a:bodyPr rtlCol="0">
            <a:normAutofit fontScale="77500" lnSpcReduction="20000"/>
          </a:bodyPr>
          <a:lstStyle/>
          <a:p>
            <a:pPr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dirty="0" smtClean="0">
              <a:solidFill>
                <a:schemeClr val="tx1"/>
              </a:solidFill>
            </a:endParaRPr>
          </a:p>
          <a:p>
            <a:pPr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4400" dirty="0" smtClean="0">
                <a:solidFill>
                  <a:schemeClr val="tx1"/>
                </a:solidFill>
              </a:rPr>
              <a:t>Institut plánování a rozvoje </a:t>
            </a:r>
            <a:br>
              <a:rPr lang="cs-CZ" sz="4400" dirty="0" smtClean="0">
                <a:solidFill>
                  <a:schemeClr val="tx1"/>
                </a:solidFill>
              </a:rPr>
            </a:br>
            <a:r>
              <a:rPr lang="cs-CZ" sz="4400" dirty="0" smtClean="0">
                <a:solidFill>
                  <a:schemeClr val="tx1"/>
                </a:solidFill>
              </a:rPr>
              <a:t>hl. m. Prahy</a:t>
            </a:r>
          </a:p>
          <a:p>
            <a:pPr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4400" dirty="0">
              <a:solidFill>
                <a:schemeClr val="tx1"/>
              </a:solidFill>
            </a:endParaRPr>
          </a:p>
          <a:p>
            <a:pPr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3600" dirty="0" smtClean="0">
                <a:solidFill>
                  <a:schemeClr val="tx1"/>
                </a:solidFill>
              </a:rPr>
              <a:t>24. srpna 2017</a:t>
            </a:r>
            <a:endParaRPr lang="cs-CZ" sz="3600" dirty="0">
              <a:solidFill>
                <a:schemeClr val="tx1"/>
              </a:solidFill>
            </a:endParaRPr>
          </a:p>
        </p:txBody>
      </p:sp>
      <p:pic>
        <p:nvPicPr>
          <p:cNvPr id="15364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8488" y="466725"/>
            <a:ext cx="1787525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5" name="Picture 3" descr="C:\Users\kriegischova\Desktop\2016_01_19_mapa_titulk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08720"/>
            <a:ext cx="5080000" cy="544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27984" y="1615737"/>
            <a:ext cx="4392613" cy="598488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5300" dirty="0" smtClean="0"/>
              <a:t>Děkujeme  za pozornost!</a:t>
            </a:r>
            <a:r>
              <a:rPr lang="cs-CZ" sz="53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sz="53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cs-CZ" sz="2700" i="1" dirty="0"/>
          </a:p>
        </p:txBody>
      </p:sp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8488" y="466725"/>
            <a:ext cx="1787525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bdélník 2"/>
          <p:cNvSpPr/>
          <p:nvPr/>
        </p:nvSpPr>
        <p:spPr>
          <a:xfrm>
            <a:off x="4499992" y="3502150"/>
            <a:ext cx="6264696" cy="2200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Manažerka ITI</a:t>
            </a:r>
          </a:p>
          <a:p>
            <a:pPr>
              <a:spcAft>
                <a:spcPts val="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Kristina Kleinwächterová</a:t>
            </a:r>
          </a:p>
          <a:p>
            <a:pPr>
              <a:spcAft>
                <a:spcPts val="0"/>
              </a:spcAft>
            </a:pPr>
            <a:r>
              <a:rPr lang="cs-CZ" sz="14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keinwachterova@ipr.praha.eu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tel. 236 004 631</a:t>
            </a:r>
          </a:p>
          <a:p>
            <a:pPr>
              <a:spcAft>
                <a:spcPts val="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Asistent ITI</a:t>
            </a:r>
          </a:p>
          <a:p>
            <a:pPr>
              <a:spcAft>
                <a:spcPts val="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Ondřej Kubíček</a:t>
            </a:r>
          </a:p>
          <a:p>
            <a:pPr>
              <a:spcAft>
                <a:spcPts val="0"/>
              </a:spcAft>
            </a:pPr>
            <a:r>
              <a:rPr lang="cs-CZ" sz="14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kubicek@ipr.praha.eu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cs-CZ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Úvodní slovo a představení odborníků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Proces hodnocení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Aktuální stav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Další postup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Integrovaná strategie pro ITI PMO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Integrovaný nástroj pro nové programové období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Specifikace čerpání prostředků z ESI fondů na území PMO</a:t>
            </a:r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Specifikace aktivit pro danou oblast, ale nejedná se o </a:t>
            </a:r>
            <a:r>
              <a:rPr lang="cs-CZ" b="1" i="1" dirty="0" smtClean="0"/>
              <a:t>„změkčování“ </a:t>
            </a:r>
            <a:r>
              <a:rPr lang="cs-CZ" b="1" dirty="0" smtClean="0"/>
              <a:t>podmínek nastavených OP PPR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Důraz na </a:t>
            </a:r>
            <a:r>
              <a:rPr lang="cs-CZ" b="1" dirty="0" smtClean="0"/>
              <a:t>„územní integrovaný přístup“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mtClean="0"/>
              <a:t>Proces schvalování projektů</a:t>
            </a:r>
          </a:p>
        </p:txBody>
      </p:sp>
      <p:pic>
        <p:nvPicPr>
          <p:cNvPr id="20482" name="Picture 2" descr="C:\Users\kriegischova\Desktop\2015_11_28_tab_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73038"/>
            <a:ext cx="8899525" cy="656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>
          <a:xfrm>
            <a:off x="449580" y="44624"/>
            <a:ext cx="8229600" cy="1143000"/>
          </a:xfrm>
        </p:spPr>
        <p:txBody>
          <a:bodyPr/>
          <a:lstStyle/>
          <a:p>
            <a:r>
              <a:rPr lang="cs-CZ" dirty="0" smtClean="0"/>
              <a:t>Předložené projektové záměry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1980" cy="5328592"/>
          </a:xfrm>
        </p:spPr>
        <p:txBody>
          <a:bodyPr rtlCol="0"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Alokace </a:t>
            </a:r>
            <a:r>
              <a:rPr lang="cs-CZ" b="1" dirty="0"/>
              <a:t>výzvy nositele ITI č. 15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Příspěvek Unie </a:t>
            </a:r>
            <a:r>
              <a:rPr lang="cs-CZ" b="1" dirty="0"/>
              <a:t>200 000 000 </a:t>
            </a:r>
            <a:r>
              <a:rPr lang="cs-CZ" b="1" dirty="0" smtClean="0"/>
              <a:t>Kč</a:t>
            </a:r>
            <a:endParaRPr lang="cs-CZ" dirty="0"/>
          </a:p>
          <a:p>
            <a:pPr marL="514350" indent="-457200">
              <a:buFont typeface="Wingdings" panose="05000000000000000000" pitchFamily="2" charset="2"/>
              <a:buChar char="Ø"/>
            </a:pPr>
            <a:r>
              <a:rPr lang="cs-CZ" altLang="cs-CZ" dirty="0"/>
              <a:t>1 předložený projektový </a:t>
            </a:r>
            <a:r>
              <a:rPr lang="cs-CZ" altLang="cs-CZ" dirty="0" smtClean="0"/>
              <a:t>záměr</a:t>
            </a:r>
            <a:endParaRPr lang="cs-CZ" altLang="cs-CZ" b="1" u="sng" dirty="0" smtClean="0">
              <a:solidFill>
                <a:srgbClr val="00AEEF"/>
              </a:solidFill>
            </a:endParaRPr>
          </a:p>
          <a:p>
            <a:pPr marL="57150" indent="0">
              <a:buNone/>
            </a:pPr>
            <a:r>
              <a:rPr lang="cs-CZ" altLang="cs-CZ" b="1" u="sng" dirty="0" smtClean="0">
                <a:solidFill>
                  <a:srgbClr val="00AEEF"/>
                </a:solidFill>
              </a:rPr>
              <a:t>Výstavba </a:t>
            </a:r>
            <a:r>
              <a:rPr lang="cs-CZ" altLang="cs-CZ" b="1" u="sng" dirty="0">
                <a:solidFill>
                  <a:srgbClr val="00AEEF"/>
                </a:solidFill>
              </a:rPr>
              <a:t>P+R Černý </a:t>
            </a:r>
            <a:r>
              <a:rPr lang="cs-CZ" altLang="cs-CZ" b="1" u="sng" dirty="0" smtClean="0">
                <a:solidFill>
                  <a:srgbClr val="00AEEF"/>
                </a:solidFill>
              </a:rPr>
              <a:t>Most</a:t>
            </a:r>
          </a:p>
          <a:p>
            <a:pPr lvl="2" fontAlgn="auto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2800" dirty="0" smtClean="0"/>
              <a:t>Požadovaná výše dotace cca 187 mil. Kč</a:t>
            </a:r>
          </a:p>
          <a:p>
            <a:pPr lvl="2" fontAlgn="auto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2800" dirty="0" smtClean="0"/>
              <a:t>Nahrazení </a:t>
            </a:r>
            <a:r>
              <a:rPr lang="cs-CZ" altLang="cs-CZ" sz="2800" dirty="0" smtClean="0"/>
              <a:t>stávajícího pozemního parkoviště o kapacitě 294 PS parkovacím domem o kapacitě 850 PS</a:t>
            </a:r>
          </a:p>
          <a:p>
            <a:pPr lvl="2" fontAlgn="auto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2800" dirty="0" smtClean="0"/>
              <a:t>Parkoviště provozováno ve vazbě na PID</a:t>
            </a:r>
          </a:p>
          <a:p>
            <a:pPr lvl="2" fontAlgn="auto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2800" dirty="0" smtClean="0"/>
              <a:t>(bezbariérové) Propojení parkovacího domu s lávkou pro pěší s přístupem ke stanici metra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858218"/>
          </a:xfrm>
        </p:spPr>
        <p:txBody>
          <a:bodyPr/>
          <a:lstStyle/>
          <a:p>
            <a:r>
              <a:rPr lang="cs-CZ" dirty="0" smtClean="0"/>
              <a:t>Opatření 1.1.2 Strategie ITI </a:t>
            </a: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3600" dirty="0"/>
              <a:t>(</a:t>
            </a:r>
            <a:r>
              <a:rPr lang="cs-CZ" sz="3200" dirty="0" smtClean="0"/>
              <a:t>Výstavba </a:t>
            </a:r>
            <a:r>
              <a:rPr lang="cs-CZ" sz="3200" dirty="0"/>
              <a:t>a modernizace systémů pro přestup na veřejnou dopravu na území hl. m. </a:t>
            </a:r>
            <a:r>
              <a:rPr lang="cs-CZ" sz="3200" dirty="0" smtClean="0"/>
              <a:t>Prahy)</a:t>
            </a:r>
            <a:endParaRPr lang="cs-CZ" sz="4000" dirty="0" smtClean="0"/>
          </a:p>
        </p:txBody>
      </p:sp>
      <p:sp>
        <p:nvSpPr>
          <p:cNvPr id="2457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cs-CZ" b="1" dirty="0" smtClean="0"/>
          </a:p>
          <a:p>
            <a:pPr marL="0" indent="0">
              <a:buFont typeface="Arial" charset="0"/>
              <a:buNone/>
            </a:pPr>
            <a:endParaRPr lang="cs-CZ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936222"/>
              </p:ext>
            </p:extLst>
          </p:nvPr>
        </p:nvGraphicFramePr>
        <p:xfrm>
          <a:off x="611560" y="2325035"/>
          <a:ext cx="7920880" cy="38952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376"/>
                <a:gridCol w="2376264"/>
                <a:gridCol w="2160240"/>
              </a:tblGrid>
              <a:tr h="86606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Indikátor</a:t>
                      </a:r>
                      <a:endParaRPr lang="cs-CZ" sz="2400" dirty="0"/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Opatření</a:t>
                      </a:r>
                      <a:r>
                        <a:rPr lang="cs-CZ" sz="2400" baseline="0" dirty="0" smtClean="0"/>
                        <a:t> 1.1.2 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Předložené PZ</a:t>
                      </a:r>
                      <a:endParaRPr lang="cs-CZ" sz="2400" dirty="0"/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</a:tr>
              <a:tr h="741961">
                <a:tc>
                  <a:txBody>
                    <a:bodyPr/>
                    <a:lstStyle/>
                    <a:p>
                      <a:pPr algn="l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Počet vozidel parkujících na P+R v rámci</a:t>
                      </a:r>
                      <a:r>
                        <a:rPr lang="cs-CZ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podpořeného projektu (vozidla/rok)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170 000</a:t>
                      </a:r>
                    </a:p>
                  </a:txBody>
                  <a:tcPr anchor="ctr"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220 000</a:t>
                      </a:r>
                      <a:endParaRPr lang="cs-CZ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939598"/>
                    </a:solidFill>
                  </a:tcPr>
                </a:tc>
              </a:tr>
              <a:tr h="711089">
                <a:tc>
                  <a:txBody>
                    <a:bodyPr/>
                    <a:lstStyle/>
                    <a:p>
                      <a:pPr algn="l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Počet vytvořených parkovacích míst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880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850</a:t>
                      </a:r>
                      <a:endParaRPr lang="cs-CZ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D1D3D4"/>
                    </a:solidFill>
                  </a:tcPr>
                </a:tc>
              </a:tr>
              <a:tr h="855105">
                <a:tc>
                  <a:txBody>
                    <a:bodyPr/>
                    <a:lstStyle/>
                    <a:p>
                      <a:pPr algn="l"/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Počet</a:t>
                      </a:r>
                      <a:r>
                        <a:rPr lang="cs-CZ" sz="2000" baseline="0" dirty="0" smtClean="0">
                          <a:solidFill>
                            <a:schemeClr val="tx1"/>
                          </a:solidFill>
                        </a:rPr>
                        <a:t> zařízení a služeb pro řízení dopravy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400 (včetně</a:t>
                      </a:r>
                      <a:r>
                        <a:rPr lang="cs-CZ" sz="2000" baseline="0" dirty="0" smtClean="0">
                          <a:solidFill>
                            <a:schemeClr val="tx1"/>
                          </a:solidFill>
                        </a:rPr>
                        <a:t> opatření 1.2.2)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cs-CZ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D1D3D4"/>
                    </a:solidFill>
                  </a:tcPr>
                </a:tc>
              </a:tr>
              <a:tr h="41699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Alokace EFRR</a:t>
                      </a:r>
                      <a:endParaRPr lang="cs-CZ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  <a:r>
                        <a:rPr lang="cs-CZ" sz="2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000 000 Kč</a:t>
                      </a:r>
                      <a:endParaRPr lang="cs-CZ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187 328 150 Kč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5900" y="188640"/>
            <a:ext cx="8820596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Posouzení souladu PZ se Strategií ITI PMO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3200" y="1623592"/>
            <a:ext cx="8712200" cy="5194448"/>
          </a:xfrm>
        </p:spPr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b="1" dirty="0" smtClean="0">
                <a:solidFill>
                  <a:srgbClr val="00AEEF"/>
                </a:solidFill>
              </a:rPr>
              <a:t>Výkonný tým nositele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Kontrola předloženého projektového záměru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PZ </a:t>
            </a:r>
            <a:r>
              <a:rPr lang="cs-CZ" dirty="0" smtClean="0"/>
              <a:t>byl </a:t>
            </a:r>
            <a:r>
              <a:rPr lang="cs-CZ" dirty="0" smtClean="0"/>
              <a:t>před konáním pracovní skupiny vyhodnocen v souladu se Strategií ITI dle kritérií ŘV ITI PMO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i="1" dirty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i="1" dirty="0" smtClean="0"/>
              <a:t>V případě neúčasti žadatele na PS, může dojít k nesplnění kritéria Předkladatelé prokazatelně připravovali projektový záměr v koordinaci s nositelem ITI PMO.</a:t>
            </a:r>
            <a:endParaRPr lang="cs-CZ" sz="26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68952" cy="1944216"/>
          </a:xfrm>
        </p:spPr>
        <p:txBody>
          <a:bodyPr/>
          <a:lstStyle/>
          <a:p>
            <a:r>
              <a:rPr lang="cs-CZ" dirty="0" smtClean="0"/>
              <a:t>Vybraná kritéria </a:t>
            </a:r>
            <a:r>
              <a:rPr lang="cs-CZ" dirty="0"/>
              <a:t>pro kontrolu přijatelnosti </a:t>
            </a:r>
            <a:r>
              <a:rPr lang="cs-CZ" dirty="0" smtClean="0"/>
              <a:t>OP PPR</a:t>
            </a:r>
            <a:br>
              <a:rPr lang="cs-CZ" dirty="0" smtClean="0"/>
            </a:br>
            <a:r>
              <a:rPr lang="cs-CZ" sz="3600" dirty="0" smtClean="0"/>
              <a:t>integrované </a:t>
            </a:r>
            <a:r>
              <a:rPr lang="cs-CZ" sz="3600" dirty="0"/>
              <a:t>projekty </a:t>
            </a:r>
            <a:r>
              <a:rPr lang="cs-CZ" sz="3600" dirty="0" smtClean="0"/>
              <a:t>ITI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392488"/>
          </a:xfrm>
        </p:spPr>
        <p:txBody>
          <a:bodyPr/>
          <a:lstStyle/>
          <a:p>
            <a:r>
              <a:rPr lang="cs-CZ" sz="2400" u="sng" dirty="0"/>
              <a:t>Soulad s Integrovanou strategií pro ITI Pražské metropolitní oblasti</a:t>
            </a:r>
            <a:endParaRPr lang="cs-CZ" sz="2400" dirty="0"/>
          </a:p>
          <a:p>
            <a:pPr lvl="1"/>
            <a:r>
              <a:rPr lang="cs-CZ" sz="2000" dirty="0"/>
              <a:t>Projekt je v souladu s Integrovanou strategií pro ITI Pražské metropolitní oblasti.</a:t>
            </a:r>
          </a:p>
          <a:p>
            <a:r>
              <a:rPr lang="cs-CZ" sz="2400" u="sng" dirty="0"/>
              <a:t>Soulad žádosti o podporu projektu s projektovým záměrem</a:t>
            </a:r>
            <a:endParaRPr lang="cs-CZ" sz="2400" dirty="0"/>
          </a:p>
          <a:p>
            <a:pPr lvl="1"/>
            <a:r>
              <a:rPr lang="cs-CZ" sz="2000" dirty="0"/>
              <a:t>Projekt popsaný v žádosti o podporu obsahově odpovídá projektovému záměru, který posuzoval Řídicí výbor. Hodnoty indikátorů v žádosti o podporu jsou stejné jako </a:t>
            </a:r>
            <a:r>
              <a:rPr lang="cs-CZ" sz="2000" b="1" dirty="0"/>
              <a:t>hodnoty indikátorů </a:t>
            </a:r>
            <a:r>
              <a:rPr lang="cs-CZ" sz="2000" dirty="0"/>
              <a:t>uvedené v projektovém záměru nebo </a:t>
            </a:r>
            <a:r>
              <a:rPr lang="cs-CZ" sz="2000" b="1" dirty="0"/>
              <a:t>jsou vyšší či nižší max. o 5 % </a:t>
            </a:r>
            <a:r>
              <a:rPr lang="cs-CZ" sz="2000" dirty="0"/>
              <a:t>a tato </a:t>
            </a:r>
            <a:r>
              <a:rPr lang="cs-CZ" sz="2000" b="1" dirty="0"/>
              <a:t>změna je popsána</a:t>
            </a:r>
            <a:r>
              <a:rPr lang="cs-CZ" sz="2000" dirty="0"/>
              <a:t>. </a:t>
            </a:r>
          </a:p>
          <a:p>
            <a:pPr lvl="1"/>
            <a:r>
              <a:rPr lang="cs-CZ" sz="2000" dirty="0"/>
              <a:t>Zároveň </a:t>
            </a:r>
            <a:r>
              <a:rPr lang="cs-CZ" sz="2000" b="1" dirty="0"/>
              <a:t>výše dotace z EU v žádosti </a:t>
            </a:r>
            <a:r>
              <a:rPr lang="cs-CZ" sz="2000" dirty="0"/>
              <a:t>o podporu </a:t>
            </a:r>
            <a:r>
              <a:rPr lang="cs-CZ" sz="2000" b="1" dirty="0"/>
              <a:t>nepřevyšuje částku </a:t>
            </a:r>
            <a:r>
              <a:rPr lang="cs-CZ" sz="2000" dirty="0"/>
              <a:t>uvedenou </a:t>
            </a:r>
            <a:r>
              <a:rPr lang="cs-CZ" sz="2000" b="1" dirty="0"/>
              <a:t>v projektovém záměru</a:t>
            </a:r>
            <a:endParaRPr lang="cs-CZ" sz="20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467022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postup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341438"/>
            <a:ext cx="8713788" cy="4784725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Jednání ŘV ITI PMO – 27. září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Vydání vyjádření ŘV</a:t>
            </a:r>
            <a:r>
              <a:rPr lang="cs-CZ" dirty="0"/>
              <a:t> ITI PMO</a:t>
            </a:r>
            <a:r>
              <a:rPr lang="cs-CZ" dirty="0" smtClean="0"/>
              <a:t> – do </a:t>
            </a:r>
            <a:r>
              <a:rPr lang="cs-CZ" dirty="0"/>
              <a:t>6</a:t>
            </a:r>
            <a:r>
              <a:rPr lang="cs-CZ" dirty="0" smtClean="0"/>
              <a:t>. října 2017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Výzva OP PPR (průběžná) vyhlášena 31. srpna 2016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Příjem žádostí </a:t>
            </a:r>
            <a:r>
              <a:rPr lang="cs-CZ" dirty="0"/>
              <a:t>v </a:t>
            </a:r>
            <a:r>
              <a:rPr lang="cs-CZ" dirty="0" smtClean="0"/>
              <a:t>IS KP14+ otevřen od </a:t>
            </a:r>
            <a:r>
              <a:rPr lang="cs-CZ" dirty="0"/>
              <a:t>3</a:t>
            </a:r>
            <a:r>
              <a:rPr lang="cs-CZ" dirty="0" smtClean="0"/>
              <a:t>. října 2016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Ukončení příjmu žádostí v IS KP14+ 31. října 2017 v 16:00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Následně budou projektové žádosti hodnoceny dle hodnotících kritérií OP PPR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>
                <a:hlinkClick r:id="rId2"/>
              </a:rPr>
              <a:t>http://penizeproprahu.cz/vyzva-c-16-iti-zvysovani-atraktivity-uzivani-mestske-hromadne-dopravy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4550</TotalTime>
  <Words>278</Words>
  <Application>Microsoft Office PowerPoint</Application>
  <PresentationFormat>Předvádění na obrazovce (4:3)</PresentationFormat>
  <Paragraphs>72</Paragraphs>
  <Slides>10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Motiv systému Office</vt:lpstr>
      <vt:lpstr>  Pracovní skupina  Parkoviště P+R  </vt:lpstr>
      <vt:lpstr>Program</vt:lpstr>
      <vt:lpstr>Integrovaná strategie pro ITI PMO</vt:lpstr>
      <vt:lpstr>Proces schvalování projektů</vt:lpstr>
      <vt:lpstr>Předložené projektové záměry</vt:lpstr>
      <vt:lpstr>Opatření 1.1.2 Strategie ITI  (Výstavba a modernizace systémů pro přestup na veřejnou dopravu na území hl. m. Prahy)</vt:lpstr>
      <vt:lpstr>Posouzení souladu PZ se Strategií ITI PMO</vt:lpstr>
      <vt:lpstr>Vybraná kritéria pro kontrolu přijatelnosti OP PPR integrované projekty ITI</vt:lpstr>
      <vt:lpstr>Další postup</vt:lpstr>
      <vt:lpstr>   Děkujeme  za pozornost! 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Kriegischová Lenka (IPR/SSP)</dc:creator>
  <cp:lastModifiedBy>Kleinwächterová Kristína Mgr. (IPR/SSP)</cp:lastModifiedBy>
  <cp:revision>248</cp:revision>
  <cp:lastPrinted>2017-08-23T08:21:25Z</cp:lastPrinted>
  <dcterms:created xsi:type="dcterms:W3CDTF">2016-01-20T08:04:53Z</dcterms:created>
  <dcterms:modified xsi:type="dcterms:W3CDTF">2017-08-23T12:43:37Z</dcterms:modified>
</cp:coreProperties>
</file>