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275" r:id="rId4"/>
    <p:sldId id="257" r:id="rId5"/>
    <p:sldId id="279" r:id="rId6"/>
    <p:sldId id="338" r:id="rId7"/>
    <p:sldId id="340" r:id="rId8"/>
    <p:sldId id="344" r:id="rId9"/>
    <p:sldId id="343" r:id="rId10"/>
    <p:sldId id="269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FD9B81-9D22-4575-83E3-4504237C921F}" type="datetimeFigureOut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2F8FBF-65A9-46AC-BE10-D4801CCB6612}" type="datetimeFigureOut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622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einwachterova@ipr.prah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nizeproprahu.cz/vyzva-c-16-iti-zvysovani-atraktivity-uzivani-mestske-hromadne-doprav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29175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67944" y="1412776"/>
            <a:ext cx="7268344" cy="2303289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smtClean="0"/>
              <a:t>Parkoviště P+R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24. srpna 2017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720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keinwachterova@ipr.praha.eu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kubicek@ipr.praha.eu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Specifikace aktivit pro danou oblast, ale nejedná se o </a:t>
            </a:r>
            <a:r>
              <a:rPr lang="cs-CZ" b="1" i="1" dirty="0" smtClean="0"/>
              <a:t>„změkčování“ </a:t>
            </a:r>
            <a:r>
              <a:rPr lang="cs-CZ" b="1" dirty="0" smtClean="0"/>
              <a:t>podmínek nastavených OP PPR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Důraz na </a:t>
            </a:r>
            <a:r>
              <a:rPr lang="cs-CZ" b="1" dirty="0" smtClean="0"/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Proces schvalování projektů</a:t>
            </a:r>
          </a:p>
        </p:txBody>
      </p:sp>
      <p:pic>
        <p:nvPicPr>
          <p:cNvPr id="20482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73038"/>
            <a:ext cx="8899525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49580" y="44624"/>
            <a:ext cx="8229600" cy="1143000"/>
          </a:xfrm>
        </p:spPr>
        <p:txBody>
          <a:bodyPr/>
          <a:lstStyle/>
          <a:p>
            <a:r>
              <a:rPr lang="cs-CZ" dirty="0" smtClean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1980" cy="5328592"/>
          </a:xfrm>
        </p:spPr>
        <p:txBody>
          <a:bodyPr rtlCol="0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</a:t>
            </a:r>
            <a:r>
              <a:rPr lang="cs-CZ" b="1" dirty="0"/>
              <a:t>výzvy nositele ITI č. 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</a:t>
            </a:r>
            <a:r>
              <a:rPr lang="cs-CZ" b="1" dirty="0"/>
              <a:t>200 000 000 </a:t>
            </a:r>
            <a:r>
              <a:rPr lang="cs-CZ" b="1" dirty="0" smtClean="0"/>
              <a:t>Kč</a:t>
            </a:r>
            <a:endParaRPr lang="cs-CZ" dirty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cs-CZ" altLang="cs-CZ" dirty="0"/>
              <a:t>1 předložený projektový </a:t>
            </a:r>
            <a:r>
              <a:rPr lang="cs-CZ" altLang="cs-CZ" dirty="0" smtClean="0"/>
              <a:t>záměr</a:t>
            </a:r>
            <a:endParaRPr lang="cs-CZ" altLang="cs-CZ" b="1" u="sng" dirty="0" smtClean="0">
              <a:solidFill>
                <a:srgbClr val="00AEEF"/>
              </a:solidFill>
            </a:endParaRPr>
          </a:p>
          <a:p>
            <a:pPr marL="57150" indent="0">
              <a:buNone/>
            </a:pPr>
            <a:r>
              <a:rPr lang="cs-CZ" altLang="cs-CZ" b="1" u="sng" dirty="0" smtClean="0">
                <a:solidFill>
                  <a:srgbClr val="00AEEF"/>
                </a:solidFill>
              </a:rPr>
              <a:t>Výstavba </a:t>
            </a:r>
            <a:r>
              <a:rPr lang="cs-CZ" altLang="cs-CZ" b="1" u="sng" dirty="0">
                <a:solidFill>
                  <a:srgbClr val="00AEEF"/>
                </a:solidFill>
              </a:rPr>
              <a:t>P+R Černý </a:t>
            </a:r>
            <a:r>
              <a:rPr lang="cs-CZ" altLang="cs-CZ" b="1" u="sng" dirty="0" smtClean="0">
                <a:solidFill>
                  <a:srgbClr val="00AEEF"/>
                </a:solidFill>
              </a:rPr>
              <a:t>Most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Požadovaná výše dotace cca 187 mil. Kč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Nahrazení </a:t>
            </a:r>
            <a:r>
              <a:rPr lang="cs-CZ" altLang="cs-CZ" sz="2800" dirty="0" smtClean="0"/>
              <a:t>stávajícího pozemního parkoviště o kapacitě 294 PS parkovacím domem o kapacitě 850 PS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Parkoviště provozováno ve vazbě na PID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(bezbariérové) Propojení parkovacího domu s lávkou pro pěší s přístupem ke stanici metra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858218"/>
          </a:xfrm>
        </p:spPr>
        <p:txBody>
          <a:bodyPr/>
          <a:lstStyle/>
          <a:p>
            <a:r>
              <a:rPr lang="cs-CZ" dirty="0" smtClean="0"/>
              <a:t>Opatření 1.1.2 Strategie ITI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600" dirty="0"/>
              <a:t>(</a:t>
            </a:r>
            <a:r>
              <a:rPr lang="cs-CZ" sz="3200" dirty="0" smtClean="0"/>
              <a:t>Výstavba </a:t>
            </a:r>
            <a:r>
              <a:rPr lang="cs-CZ" sz="3200" dirty="0"/>
              <a:t>a modernizace systémů pro přestup na veřejnou dopravu na území hl. m. </a:t>
            </a:r>
            <a:r>
              <a:rPr lang="cs-CZ" sz="3200" dirty="0" smtClean="0"/>
              <a:t>Prahy)</a:t>
            </a:r>
            <a:endParaRPr lang="cs-CZ" sz="4000" dirty="0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dirty="0" smtClean="0"/>
          </a:p>
          <a:p>
            <a:pPr marL="0" indent="0">
              <a:buFont typeface="Arial" charset="0"/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36222"/>
              </p:ext>
            </p:extLst>
          </p:nvPr>
        </p:nvGraphicFramePr>
        <p:xfrm>
          <a:off x="611560" y="2325035"/>
          <a:ext cx="7920880" cy="389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376264"/>
                <a:gridCol w="2160240"/>
              </a:tblGrid>
              <a:tr h="86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1.1.2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741961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vozidel parkujících na P+R v rámci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podpořeného projektu (vozidla/rok)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170 000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220 000</a:t>
                      </a:r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711089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vytvořených parkovacích míst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880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855105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zařízení a služeb pro řízení dopravy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400 (včetně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opatření 1.2.2)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4169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EFRR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cs-CZ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000 000 Kč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187 328 150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88640"/>
            <a:ext cx="882059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623592"/>
            <a:ext cx="8712200" cy="519444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Kontrola předloženého projektového záměru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PZ </a:t>
            </a:r>
            <a:r>
              <a:rPr lang="cs-CZ" dirty="0" smtClean="0"/>
              <a:t>byl </a:t>
            </a:r>
            <a:r>
              <a:rPr lang="cs-CZ" dirty="0" smtClean="0"/>
              <a:t>před konáním pracovní skupiny vyhodnocen v souladu se Strategií ITI dle kritérií ŘV ITI PMO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944216"/>
          </a:xfrm>
        </p:spPr>
        <p:txBody>
          <a:bodyPr/>
          <a:lstStyle/>
          <a:p>
            <a:r>
              <a:rPr lang="cs-CZ" dirty="0" smtClean="0"/>
              <a:t>Vybraná kritéria </a:t>
            </a:r>
            <a:r>
              <a:rPr lang="cs-CZ" dirty="0"/>
              <a:t>pro kontrolu přijatelnosti </a:t>
            </a:r>
            <a:r>
              <a:rPr lang="cs-CZ" dirty="0" smtClean="0"/>
              <a:t>OP PPR</a:t>
            </a:r>
            <a:br>
              <a:rPr lang="cs-CZ" dirty="0" smtClean="0"/>
            </a:br>
            <a:r>
              <a:rPr lang="cs-CZ" sz="3600" dirty="0" smtClean="0"/>
              <a:t>integrované </a:t>
            </a:r>
            <a:r>
              <a:rPr lang="cs-CZ" sz="3600" dirty="0"/>
              <a:t>projekty </a:t>
            </a:r>
            <a:r>
              <a:rPr lang="cs-CZ" sz="3600" dirty="0" smtClean="0"/>
              <a:t>ITI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/>
          <a:p>
            <a:r>
              <a:rPr lang="cs-CZ" sz="2400" u="sng" dirty="0"/>
              <a:t>Soulad s Integrovanou strategií pro ITI Pražské metropolitní oblasti</a:t>
            </a:r>
            <a:endParaRPr lang="cs-CZ" sz="2400" dirty="0"/>
          </a:p>
          <a:p>
            <a:pPr lvl="1"/>
            <a:r>
              <a:rPr lang="cs-CZ" sz="2000" dirty="0"/>
              <a:t>Projekt je v souladu s Integrovanou strategií pro ITI Pražské metropolitní oblasti.</a:t>
            </a:r>
          </a:p>
          <a:p>
            <a:r>
              <a:rPr lang="cs-CZ" sz="2400" u="sng" dirty="0"/>
              <a:t>Soulad žádosti o podporu projektu s projektovým záměrem</a:t>
            </a:r>
            <a:endParaRPr lang="cs-CZ" sz="2400" dirty="0"/>
          </a:p>
          <a:p>
            <a:pPr lvl="1"/>
            <a:r>
              <a:rPr lang="cs-CZ" sz="2000" dirty="0"/>
              <a:t>Projekt popsaný v žádosti o podporu obsahově odpovídá projektovému záměru, který posuzoval Řídicí výbor. Hodnoty indikátorů v žádosti o podporu jsou stejné jako </a:t>
            </a:r>
            <a:r>
              <a:rPr lang="cs-CZ" sz="2000" b="1" dirty="0"/>
              <a:t>hodnoty indikátorů </a:t>
            </a:r>
            <a:r>
              <a:rPr lang="cs-CZ" sz="2000" dirty="0"/>
              <a:t>uvedené v projektovém záměru nebo </a:t>
            </a:r>
            <a:r>
              <a:rPr lang="cs-CZ" sz="2000" b="1" dirty="0"/>
              <a:t>jsou vyšší či nižší max. o 5 % </a:t>
            </a:r>
            <a:r>
              <a:rPr lang="cs-CZ" sz="2000" dirty="0"/>
              <a:t>a tato </a:t>
            </a:r>
            <a:r>
              <a:rPr lang="cs-CZ" sz="2000" b="1" dirty="0"/>
              <a:t>změna je popsána</a:t>
            </a:r>
            <a:r>
              <a:rPr lang="cs-CZ" sz="2000" dirty="0"/>
              <a:t>. </a:t>
            </a:r>
          </a:p>
          <a:p>
            <a:pPr lvl="1"/>
            <a:r>
              <a:rPr lang="cs-CZ" sz="2000" dirty="0"/>
              <a:t>Zároveň </a:t>
            </a:r>
            <a:r>
              <a:rPr lang="cs-CZ" sz="2000" b="1" dirty="0"/>
              <a:t>výše dotace z EU v žádosti </a:t>
            </a:r>
            <a:r>
              <a:rPr lang="cs-CZ" sz="2000" dirty="0"/>
              <a:t>o podporu </a:t>
            </a:r>
            <a:r>
              <a:rPr lang="cs-CZ" sz="2000" b="1" dirty="0"/>
              <a:t>nepřevyšuje částku </a:t>
            </a:r>
            <a:r>
              <a:rPr lang="cs-CZ" sz="2000" dirty="0"/>
              <a:t>uvedenou </a:t>
            </a:r>
            <a:r>
              <a:rPr lang="cs-CZ" sz="2000" b="1" dirty="0"/>
              <a:t>v projektovém záměru</a:t>
            </a:r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6702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Jednání ŘV ITI PMO – 27. září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6</a:t>
            </a:r>
            <a:r>
              <a:rPr lang="cs-CZ" dirty="0" smtClean="0"/>
              <a:t>. října 2017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Výzva OP PPR (průběžná) vyhlášena 31. srpna 2016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Příjem žádostí </a:t>
            </a:r>
            <a:r>
              <a:rPr lang="cs-CZ" dirty="0"/>
              <a:t>v </a:t>
            </a:r>
            <a:r>
              <a:rPr lang="cs-CZ" dirty="0" smtClean="0"/>
              <a:t>IS KP14+ otevřen od </a:t>
            </a:r>
            <a:r>
              <a:rPr lang="cs-CZ" dirty="0"/>
              <a:t>3</a:t>
            </a:r>
            <a:r>
              <a:rPr lang="cs-CZ" dirty="0" smtClean="0"/>
              <a:t>. října 2016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Ukončení příjmu žádostí v IS KP14+ 31. října 2017 v 16:00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Následně budou projektové žádosti hodnoceny dle hodnotících kritérií OP PPR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>
                <a:hlinkClick r:id="rId2"/>
              </a:rPr>
              <a:t>http://penizeproprahu.cz/vyzva-c-16-iti-zvysovani-atraktivity-uzivani-mestske-hromadne-dopravy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278</Words>
  <Application>Microsoft Office PowerPoint</Application>
  <PresentationFormat>Předvádění na obrazovce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Motiv systému Office</vt:lpstr>
      <vt:lpstr>  Pracovní skupina  Parkoviště P+R  </vt:lpstr>
      <vt:lpstr>Program</vt:lpstr>
      <vt:lpstr>Integrovaná strategie pro ITI PMO</vt:lpstr>
      <vt:lpstr>Proces schvalování projektů</vt:lpstr>
      <vt:lpstr>Předložené projektové záměry</vt:lpstr>
      <vt:lpstr>Opatření 1.1.2 Strategie ITI  (Výstavba a modernizace systémů pro přestup na veřejnou dopravu na území hl. m. Prahy)</vt:lpstr>
      <vt:lpstr>Posouzení souladu PZ se Strategií ITI PMO</vt:lpstr>
      <vt:lpstr>Vybraná kritéria pro kontrolu přijatelnosti OP PPR integrované projekty ITI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248</cp:revision>
  <cp:lastPrinted>2017-08-23T08:21:25Z</cp:lastPrinted>
  <dcterms:created xsi:type="dcterms:W3CDTF">2016-01-20T08:04:53Z</dcterms:created>
  <dcterms:modified xsi:type="dcterms:W3CDTF">2017-08-23T12:43:37Z</dcterms:modified>
</cp:coreProperties>
</file>